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15" r:id="rId6"/>
    <p:sldId id="321" r:id="rId7"/>
    <p:sldId id="322" r:id="rId8"/>
    <p:sldId id="325" r:id="rId9"/>
    <p:sldId id="324" r:id="rId10"/>
    <p:sldId id="326" r:id="rId11"/>
    <p:sldId id="327" r:id="rId12"/>
    <p:sldId id="310" r:id="rId13"/>
    <p:sldId id="317" r:id="rId14"/>
    <p:sldId id="328" r:id="rId15"/>
    <p:sldId id="329" r:id="rId16"/>
    <p:sldId id="330" r:id="rId17"/>
    <p:sldId id="3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Aplicaţia este alcătuită din două soluţii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backend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şi frontend.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Backend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-ul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 (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“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stratul de access la date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”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stocarea, gestionarea şi furnizarea de informaţiilor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Front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end-ul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(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“stratul de prezentare”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interac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ţiunea cu utilizatorul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.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8B55F10B-F2A4-4FB0-9503-DD3CD9F56DD1}" type="pres">
      <dgm:prSet presAssocID="{01A66772-F185-4D58-B8BB-E9370D7A7A2B}" presName="vert0" presStyleCnt="0">
        <dgm:presLayoutVars>
          <dgm:dir/>
          <dgm:animOne val="branch"/>
          <dgm:animLvl val="lvl"/>
        </dgm:presLayoutVars>
      </dgm:prSet>
      <dgm:spPr/>
    </dgm:pt>
    <dgm:pt modelId="{D533B24E-DAF4-4F8A-BB93-D222AF31FE80}" type="pres">
      <dgm:prSet presAssocID="{40FC4FFE-8987-4A26-B7F4-8A516F18ADAE}" presName="thickLine" presStyleLbl="alignNode1" presStyleIdx="0" presStyleCnt="3"/>
      <dgm:spPr/>
    </dgm:pt>
    <dgm:pt modelId="{3560860F-8E15-498F-BB80-D3458613F306}" type="pres">
      <dgm:prSet presAssocID="{40FC4FFE-8987-4A26-B7F4-8A516F18ADAE}" presName="horz1" presStyleCnt="0"/>
      <dgm:spPr/>
    </dgm:pt>
    <dgm:pt modelId="{E9B7C918-7266-4446-8BF3-CEB37AEF07E2}" type="pres">
      <dgm:prSet presAssocID="{40FC4FFE-8987-4A26-B7F4-8A516F18ADAE}" presName="tx1" presStyleLbl="revTx" presStyleIdx="0" presStyleCnt="3"/>
      <dgm:spPr/>
    </dgm:pt>
    <dgm:pt modelId="{54CA2B89-C739-4F45-A7D2-28924A9D4B9F}" type="pres">
      <dgm:prSet presAssocID="{40FC4FFE-8987-4A26-B7F4-8A516F18ADAE}" presName="vert1" presStyleCnt="0"/>
      <dgm:spPr/>
    </dgm:pt>
    <dgm:pt modelId="{7E0BD7F2-3804-41F2-AC90-749CDACB59EA}" type="pres">
      <dgm:prSet presAssocID="{49225C73-1633-42F1-AB3B-7CB183E5F8B8}" presName="thickLine" presStyleLbl="alignNode1" presStyleIdx="1" presStyleCnt="3"/>
      <dgm:spPr/>
    </dgm:pt>
    <dgm:pt modelId="{489DF653-5016-4676-8313-7D8219EB76F6}" type="pres">
      <dgm:prSet presAssocID="{49225C73-1633-42F1-AB3B-7CB183E5F8B8}" presName="horz1" presStyleCnt="0"/>
      <dgm:spPr/>
    </dgm:pt>
    <dgm:pt modelId="{A6A2B760-FEA8-4DC2-ABE9-723B84BFF5C2}" type="pres">
      <dgm:prSet presAssocID="{49225C73-1633-42F1-AB3B-7CB183E5F8B8}" presName="tx1" presStyleLbl="revTx" presStyleIdx="1" presStyleCnt="3"/>
      <dgm:spPr/>
    </dgm:pt>
    <dgm:pt modelId="{9224499B-A4A2-4FAE-99CC-239276456852}" type="pres">
      <dgm:prSet presAssocID="{49225C73-1633-42F1-AB3B-7CB183E5F8B8}" presName="vert1" presStyleCnt="0"/>
      <dgm:spPr/>
    </dgm:pt>
    <dgm:pt modelId="{9F254843-8C7D-4424-BBCE-D7CEA1128D75}" type="pres">
      <dgm:prSet presAssocID="{1C383F32-22E8-4F62-A3E0-BDC3D5F48992}" presName="thickLine" presStyleLbl="alignNode1" presStyleIdx="2" presStyleCnt="3"/>
      <dgm:spPr/>
    </dgm:pt>
    <dgm:pt modelId="{334BE922-7766-4BAA-B222-46A97FE4E2BA}" type="pres">
      <dgm:prSet presAssocID="{1C383F32-22E8-4F62-A3E0-BDC3D5F48992}" presName="horz1" presStyleCnt="0"/>
      <dgm:spPr/>
    </dgm:pt>
    <dgm:pt modelId="{5A12DDDC-C60C-4762-83C1-C9924A2539E4}" type="pres">
      <dgm:prSet presAssocID="{1C383F32-22E8-4F62-A3E0-BDC3D5F48992}" presName="tx1" presStyleLbl="revTx" presStyleIdx="2" presStyleCnt="3"/>
      <dgm:spPr/>
    </dgm:pt>
    <dgm:pt modelId="{2797EEB1-9924-4872-B93A-679019A371AA}" type="pres">
      <dgm:prSet presAssocID="{1C383F32-22E8-4F62-A3E0-BDC3D5F48992}" presName="vert1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00BAEB34-1FCB-43BF-BCFE-8CD8CB3D7C19}" type="presOf" srcId="{40FC4FFE-8987-4A26-B7F4-8A516F18ADAE}" destId="{E9B7C918-7266-4446-8BF3-CEB37AEF07E2}" srcOrd="0" destOrd="0" presId="urn:microsoft.com/office/officeart/2008/layout/Line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92AA497C-F906-4C51-9503-7D06B195F7C7}" type="presOf" srcId="{49225C73-1633-42F1-AB3B-7CB183E5F8B8}" destId="{A6A2B760-FEA8-4DC2-ABE9-723B84BFF5C2}" srcOrd="0" destOrd="0" presId="urn:microsoft.com/office/officeart/2008/layout/Line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A63717F8-6A15-4882-AFDF-1726956E1C1C}" type="presOf" srcId="{01A66772-F185-4D58-B8BB-E9370D7A7A2B}" destId="{8B55F10B-F2A4-4FB0-9503-DD3CD9F56DD1}" srcOrd="0" destOrd="0" presId="urn:microsoft.com/office/officeart/2008/layout/LinedList"/>
    <dgm:cxn modelId="{55E902FE-BF56-498A-ABD5-5BDFACC5965E}" type="presOf" srcId="{1C383F32-22E8-4F62-A3E0-BDC3D5F48992}" destId="{5A12DDDC-C60C-4762-83C1-C9924A2539E4}" srcOrd="0" destOrd="0" presId="urn:microsoft.com/office/officeart/2008/layout/LinedList"/>
    <dgm:cxn modelId="{B545BDB3-025B-4857-BE04-41B48B4B7580}" type="presParOf" srcId="{8B55F10B-F2A4-4FB0-9503-DD3CD9F56DD1}" destId="{D533B24E-DAF4-4F8A-BB93-D222AF31FE80}" srcOrd="0" destOrd="0" presId="urn:microsoft.com/office/officeart/2008/layout/LinedList"/>
    <dgm:cxn modelId="{1106FF2E-F3CB-41BE-B82E-35630DBEDA85}" type="presParOf" srcId="{8B55F10B-F2A4-4FB0-9503-DD3CD9F56DD1}" destId="{3560860F-8E15-498F-BB80-D3458613F306}" srcOrd="1" destOrd="0" presId="urn:microsoft.com/office/officeart/2008/layout/LinedList"/>
    <dgm:cxn modelId="{CBA0C4EC-7DF8-4170-BA4C-6A72018C9E7B}" type="presParOf" srcId="{3560860F-8E15-498F-BB80-D3458613F306}" destId="{E9B7C918-7266-4446-8BF3-CEB37AEF07E2}" srcOrd="0" destOrd="0" presId="urn:microsoft.com/office/officeart/2008/layout/LinedList"/>
    <dgm:cxn modelId="{B5F5BDB2-7F22-4ADB-9BF2-4BE6BCC05A91}" type="presParOf" srcId="{3560860F-8E15-498F-BB80-D3458613F306}" destId="{54CA2B89-C739-4F45-A7D2-28924A9D4B9F}" srcOrd="1" destOrd="0" presId="urn:microsoft.com/office/officeart/2008/layout/LinedList"/>
    <dgm:cxn modelId="{2D1AD3C7-837F-4CB3-912A-7D56DD452549}" type="presParOf" srcId="{8B55F10B-F2A4-4FB0-9503-DD3CD9F56DD1}" destId="{7E0BD7F2-3804-41F2-AC90-749CDACB59EA}" srcOrd="2" destOrd="0" presId="urn:microsoft.com/office/officeart/2008/layout/LinedList"/>
    <dgm:cxn modelId="{681D7973-124F-4006-963D-53EA090E6D0D}" type="presParOf" srcId="{8B55F10B-F2A4-4FB0-9503-DD3CD9F56DD1}" destId="{489DF653-5016-4676-8313-7D8219EB76F6}" srcOrd="3" destOrd="0" presId="urn:microsoft.com/office/officeart/2008/layout/LinedList"/>
    <dgm:cxn modelId="{983A51C1-BB31-4E77-BFE6-0BE02B478431}" type="presParOf" srcId="{489DF653-5016-4676-8313-7D8219EB76F6}" destId="{A6A2B760-FEA8-4DC2-ABE9-723B84BFF5C2}" srcOrd="0" destOrd="0" presId="urn:microsoft.com/office/officeart/2008/layout/LinedList"/>
    <dgm:cxn modelId="{23B1B80C-4D5C-4423-A5BD-9B5B55163DD1}" type="presParOf" srcId="{489DF653-5016-4676-8313-7D8219EB76F6}" destId="{9224499B-A4A2-4FAE-99CC-239276456852}" srcOrd="1" destOrd="0" presId="urn:microsoft.com/office/officeart/2008/layout/LinedList"/>
    <dgm:cxn modelId="{A0A9339B-388B-406A-B40F-28735590879C}" type="presParOf" srcId="{8B55F10B-F2A4-4FB0-9503-DD3CD9F56DD1}" destId="{9F254843-8C7D-4424-BBCE-D7CEA1128D75}" srcOrd="4" destOrd="0" presId="urn:microsoft.com/office/officeart/2008/layout/LinedList"/>
    <dgm:cxn modelId="{BFF45DB7-3F63-4F77-BAE9-32CAE569B2CF}" type="presParOf" srcId="{8B55F10B-F2A4-4FB0-9503-DD3CD9F56DD1}" destId="{334BE922-7766-4BAA-B222-46A97FE4E2BA}" srcOrd="5" destOrd="0" presId="urn:microsoft.com/office/officeart/2008/layout/LinedList"/>
    <dgm:cxn modelId="{95090174-2A3E-4B53-BE63-7E615B7DEADC}" type="presParOf" srcId="{334BE922-7766-4BAA-B222-46A97FE4E2BA}" destId="{5A12DDDC-C60C-4762-83C1-C9924A2539E4}" srcOrd="0" destOrd="0" presId="urn:microsoft.com/office/officeart/2008/layout/LinedList"/>
    <dgm:cxn modelId="{D3322992-E67B-46B0-8A5E-F26CF7EE60A1}" type="presParOf" srcId="{334BE922-7766-4BAA-B222-46A97FE4E2BA}" destId="{2797EEB1-9924-4872-B93A-679019A371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3B24E-DAF4-4F8A-BB93-D222AF31FE80}">
      <dsp:nvSpPr>
        <dsp:cNvPr id="0" name=""/>
        <dsp:cNvSpPr/>
      </dsp:nvSpPr>
      <dsp:spPr>
        <a:xfrm>
          <a:off x="0" y="1557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7C918-7266-4446-8BF3-CEB37AEF07E2}">
      <dsp:nvSpPr>
        <dsp:cNvPr id="0" name=""/>
        <dsp:cNvSpPr/>
      </dsp:nvSpPr>
      <dsp:spPr>
        <a:xfrm>
          <a:off x="0" y="1557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Aplicaţia este alcătuită din două soluţii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backend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şi frontend.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1557"/>
        <a:ext cx="3005462" cy="1062183"/>
      </dsp:txXfrm>
    </dsp:sp>
    <dsp:sp modelId="{7E0BD7F2-3804-41F2-AC90-749CDACB59EA}">
      <dsp:nvSpPr>
        <dsp:cNvPr id="0" name=""/>
        <dsp:cNvSpPr/>
      </dsp:nvSpPr>
      <dsp:spPr>
        <a:xfrm>
          <a:off x="0" y="1063740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745968"/>
                <a:satOff val="-5205"/>
                <a:lumOff val="1275"/>
                <a:alphaOff val="0"/>
                <a:shade val="85000"/>
                <a:satMod val="130000"/>
              </a:schemeClr>
            </a:gs>
            <a:gs pos="34000">
              <a:schemeClr val="accent2">
                <a:hueOff val="745968"/>
                <a:satOff val="-5205"/>
                <a:lumOff val="1275"/>
                <a:alphaOff val="0"/>
                <a:shade val="87000"/>
                <a:satMod val="125000"/>
              </a:schemeClr>
            </a:gs>
            <a:gs pos="70000">
              <a:schemeClr val="accent2">
                <a:hueOff val="745968"/>
                <a:satOff val="-5205"/>
                <a:lumOff val="127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745968"/>
                <a:satOff val="-5205"/>
                <a:lumOff val="127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745968"/>
              <a:satOff val="-5205"/>
              <a:lumOff val="1275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A2B760-FEA8-4DC2-ABE9-723B84BFF5C2}">
      <dsp:nvSpPr>
        <dsp:cNvPr id="0" name=""/>
        <dsp:cNvSpPr/>
      </dsp:nvSpPr>
      <dsp:spPr>
        <a:xfrm>
          <a:off x="0" y="1063740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Backend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-ul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 (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“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stratul de access la date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”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stocarea, gestionarea şi furnizarea de informaţiilor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1063740"/>
        <a:ext cx="3005462" cy="1062183"/>
      </dsp:txXfrm>
    </dsp:sp>
    <dsp:sp modelId="{9F254843-8C7D-4424-BBCE-D7CEA1128D75}">
      <dsp:nvSpPr>
        <dsp:cNvPr id="0" name=""/>
        <dsp:cNvSpPr/>
      </dsp:nvSpPr>
      <dsp:spPr>
        <a:xfrm>
          <a:off x="0" y="2125924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1491936"/>
                <a:satOff val="-10410"/>
                <a:lumOff val="2549"/>
                <a:alphaOff val="0"/>
                <a:shade val="85000"/>
                <a:satMod val="130000"/>
              </a:schemeClr>
            </a:gs>
            <a:gs pos="34000">
              <a:schemeClr val="accent2">
                <a:hueOff val="1491936"/>
                <a:satOff val="-10410"/>
                <a:lumOff val="2549"/>
                <a:alphaOff val="0"/>
                <a:shade val="87000"/>
                <a:satMod val="125000"/>
              </a:schemeClr>
            </a:gs>
            <a:gs pos="70000">
              <a:schemeClr val="accent2">
                <a:hueOff val="1491936"/>
                <a:satOff val="-10410"/>
                <a:lumOff val="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91936"/>
                <a:satOff val="-10410"/>
                <a:lumOff val="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1491936"/>
              <a:satOff val="-10410"/>
              <a:lumOff val="2549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12DDDC-C60C-4762-83C1-C9924A2539E4}">
      <dsp:nvSpPr>
        <dsp:cNvPr id="0" name=""/>
        <dsp:cNvSpPr/>
      </dsp:nvSpPr>
      <dsp:spPr>
        <a:xfrm>
          <a:off x="0" y="2125924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Front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end-ul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(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“stratul de prezentare”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interac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ţiunea cu utilizatorul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.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2125924"/>
        <a:ext cx="3005462" cy="1062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Aplicaţie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pentru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gestionarea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unui</a:t>
            </a:r>
            <a:r>
              <a:rPr lang="en-US" sz="4000" dirty="0">
                <a:solidFill>
                  <a:srgbClr val="FFFFFF"/>
                </a:solidFill>
              </a:rPr>
              <a:t> arbore genealogic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Drăghici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Bogdan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Coordonator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Ştiinţific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Şef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lucr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 dr. Ing.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Cătălin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-Constantin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Cerbulescu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</a:t>
            </a:r>
            <a:r>
              <a:rPr lang="ro-RO" sz="4000" dirty="0" err="1">
                <a:solidFill>
                  <a:srgbClr val="FFFFFF"/>
                </a:solidFill>
              </a:rPr>
              <a:t>ăugare</a:t>
            </a:r>
            <a:r>
              <a:rPr lang="ro-RO" sz="4000" dirty="0">
                <a:solidFill>
                  <a:srgbClr val="FFFFFF"/>
                </a:solidFill>
              </a:rPr>
              <a:t> rude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facilitează căutarea de rude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adăugarea acestora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într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-o list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ă de utilizatori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rude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pot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vedea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arborii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genealogici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ai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celorlalte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rude.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86184-AF35-0DAF-18CE-4935FB7D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50" y="4228123"/>
            <a:ext cx="6942598" cy="18705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07049C9-98DE-70D3-EE6C-78B83606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21" y="721545"/>
            <a:ext cx="3657649" cy="151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29EC538-B3C3-A751-D37D-C98D8F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16" y="2459669"/>
            <a:ext cx="3847460" cy="154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614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346D439F-6B9B-53BC-202D-B1A006AC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Localizarea rudelor pe hartă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59ABD0-317C-C978-A751-C052E4BC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Utilizând GPS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ul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dispozitivului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se pot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stoca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informa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ţii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ultima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a utilizatorului.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 hartă vor fi vizibile ultima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cunoscută a rudelor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propria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2BC7B-34A5-DC67-3F4B-600E2D28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" r="37730" b="1"/>
          <a:stretch/>
        </p:blipFill>
        <p:spPr>
          <a:xfrm>
            <a:off x="4432041" y="5088"/>
            <a:ext cx="7389845" cy="67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237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D6C1037-9877-3468-1D0C-8987C1F0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Suport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prin</a:t>
            </a:r>
            <a:r>
              <a:rPr lang="en-US" sz="4000" dirty="0">
                <a:solidFill>
                  <a:srgbClr val="FFFFFF"/>
                </a:solidFill>
              </a:rPr>
              <a:t> e-mail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A7251A-A0B2-D5C7-FA0E-BECBC9879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au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posibilitatea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de a cere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asisten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ţă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folosind un formular de suport.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Un mail cu cererea va fi generat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trimis bazat pe 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-mail-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ul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E2F968C9-965D-1293-79DD-7D05C826E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1" t="21598" r="25800" b="5955"/>
          <a:stretch/>
        </p:blipFill>
        <p:spPr>
          <a:xfrm>
            <a:off x="6447453" y="3284186"/>
            <a:ext cx="3816220" cy="34499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A6B62-44F1-D78B-1D39-7F3ABC4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780"/>
            <a:ext cx="4583865" cy="27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021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EE8F7CA-AB7B-16BD-E745-E5373DEB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Preferinţe</a:t>
            </a:r>
            <a:r>
              <a:rPr lang="en-US" sz="4000" dirty="0">
                <a:solidFill>
                  <a:srgbClr val="FFFFFF"/>
                </a:solidFill>
              </a:rPr>
              <a:t>,</a:t>
            </a:r>
            <a:r>
              <a:rPr lang="ro-RO" sz="4000" dirty="0">
                <a:solidFill>
                  <a:srgbClr val="FFFFFF"/>
                </a:solidFill>
              </a:rPr>
              <a:t> accesibilitate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receptivitate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DE148-9032-6CF6-8BC0-9B495500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setarea temei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evidenţierea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acţiunilor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limba utilizată.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preferinţe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 notificări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confidenţialitate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o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experienţă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plăcută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pe ecranele dispozitivelor mobile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  <a:p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E53F67-FB79-EDF8-A96E-2ACA0F71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31"/>
          <a:stretch/>
        </p:blipFill>
        <p:spPr>
          <a:xfrm>
            <a:off x="4143281" y="1884974"/>
            <a:ext cx="5370158" cy="3088052"/>
          </a:xfrm>
          <a:prstGeom prst="rect">
            <a:avLst/>
          </a:prstGeom>
        </p:spPr>
      </p:pic>
      <p:pic>
        <p:nvPicPr>
          <p:cNvPr id="22" name="Content Placeholder 11">
            <a:extLst>
              <a:ext uri="{FF2B5EF4-FFF2-40B4-BE49-F238E27FC236}">
                <a16:creationId xmlns:a16="http://schemas.microsoft.com/office/drawing/2014/main" id="{7A470041-F4CB-D4B3-290D-AE7631BB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388" y="1175030"/>
            <a:ext cx="2162345" cy="45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116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9075-82A0-9DFF-8337-96472F49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4E6D-E9C0-2725-F292-EB529298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Georgia Pro Cond Light (Headings)"/>
              </a:rPr>
              <a:t>Provoc</a:t>
            </a:r>
            <a:r>
              <a:rPr lang="ro-RO" dirty="0" err="1">
                <a:latin typeface="Georgia Pro Cond Light (Headings)"/>
              </a:rPr>
              <a:t>ări</a:t>
            </a:r>
            <a:r>
              <a:rPr lang="ro-RO" dirty="0">
                <a:latin typeface="Georgia Pro Cond Light (Headings)"/>
              </a:rPr>
              <a:t> întâmpinate</a:t>
            </a:r>
            <a:r>
              <a:rPr lang="en-US" dirty="0">
                <a:latin typeface="Georgia Pro Cond Light (Headings)"/>
              </a:rPr>
              <a:t>: </a:t>
            </a:r>
            <a:r>
              <a:rPr lang="en-US" dirty="0" err="1">
                <a:latin typeface="Georgia Pro Cond Light (Headings)"/>
              </a:rPr>
              <a:t>libr</a:t>
            </a:r>
            <a:r>
              <a:rPr lang="ro-RO" dirty="0" err="1">
                <a:latin typeface="Georgia Pro Cond Light (Headings)"/>
              </a:rPr>
              <a:t>ăria</a:t>
            </a:r>
            <a:r>
              <a:rPr lang="ro-RO" dirty="0">
                <a:latin typeface="Georgia Pro Cond Light (Headings)"/>
              </a:rPr>
              <a:t> DHTMLX, criptarea parolei, JWT, serviciul SMTP, gestionarea imaginilor, </a:t>
            </a:r>
            <a:r>
              <a:rPr lang="ro-RO" dirty="0" err="1">
                <a:latin typeface="Georgia Pro Cond Light (Headings)"/>
              </a:rPr>
              <a:t>şabloanele</a:t>
            </a:r>
            <a:r>
              <a:rPr lang="ro-RO" dirty="0">
                <a:latin typeface="Georgia Pro Cond Light (Headings)"/>
              </a:rPr>
              <a:t> arborelui genealogic, determinarea legăturii între rude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Direcţii</a:t>
            </a:r>
            <a:r>
              <a:rPr lang="ro-RO" dirty="0">
                <a:latin typeface="Georgia Pro Cond Light (Headings)"/>
              </a:rPr>
              <a:t> de dezvoltare</a:t>
            </a:r>
            <a:r>
              <a:rPr lang="en-US" dirty="0">
                <a:latin typeface="Georgia Pro Cond Light (Headings)"/>
              </a:rPr>
              <a:t>: </a:t>
            </a:r>
            <a:r>
              <a:rPr lang="en-US" dirty="0" err="1">
                <a:latin typeface="Georgia Pro Cond Light (Headings)"/>
              </a:rPr>
              <a:t>accesul</a:t>
            </a:r>
            <a:r>
              <a:rPr lang="en-US" dirty="0">
                <a:latin typeface="Georgia Pro Cond Light (Headings)"/>
              </a:rPr>
              <a:t> la </a:t>
            </a:r>
            <a:r>
              <a:rPr lang="en-US" dirty="0" err="1">
                <a:latin typeface="Georgia Pro Cond Light (Headings)"/>
              </a:rPr>
              <a:t>informa</a:t>
            </a:r>
            <a:r>
              <a:rPr lang="ro-RO" dirty="0" err="1">
                <a:latin typeface="Georgia Pro Cond Light (Headings)"/>
              </a:rPr>
              <a:t>ţiile</a:t>
            </a:r>
            <a:r>
              <a:rPr lang="ro-RO" dirty="0">
                <a:latin typeface="Georgia Pro Cond Light (Headings)"/>
              </a:rPr>
              <a:t> utilizatorului ar trebui limitat, utilizarea unui service </a:t>
            </a:r>
            <a:r>
              <a:rPr lang="ro-RO" dirty="0" err="1">
                <a:latin typeface="Georgia Pro Cond Light (Headings)"/>
              </a:rPr>
              <a:t>worker</a:t>
            </a:r>
            <a:r>
              <a:rPr lang="ro-RO" dirty="0">
                <a:latin typeface="Georgia Pro Cond Light (Headings)"/>
              </a:rPr>
              <a:t> pentru actualizarea </a:t>
            </a:r>
            <a:r>
              <a:rPr lang="ro-RO" dirty="0" err="1">
                <a:latin typeface="Georgia Pro Cond Light (Headings)"/>
              </a:rPr>
              <a:t>hărţii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a notificărilor, încărcarea </a:t>
            </a:r>
            <a:r>
              <a:rPr lang="ro-RO" dirty="0" err="1">
                <a:latin typeface="Georgia Pro Cond Light (Headings)"/>
              </a:rPr>
              <a:t>soluţiei</a:t>
            </a:r>
            <a:r>
              <a:rPr lang="ro-RO" dirty="0">
                <a:latin typeface="Georgia Pro Cond Light (Headings)"/>
              </a:rPr>
              <a:t> pe </a:t>
            </a:r>
            <a:r>
              <a:rPr lang="ro-RO" dirty="0" err="1">
                <a:latin typeface="Georgia Pro Cond Light (Headings)"/>
              </a:rPr>
              <a:t>cloud</a:t>
            </a:r>
            <a:r>
              <a:rPr lang="ro-RO" dirty="0">
                <a:latin typeface="Georgia Pro Cond Light (Headings)"/>
              </a:rPr>
              <a:t>, folosirea proiectului </a:t>
            </a:r>
            <a:r>
              <a:rPr lang="ro-RO" dirty="0" err="1">
                <a:latin typeface="Georgia Pro Cond Light (Headings)"/>
              </a:rPr>
              <a:t>Capacitor</a:t>
            </a:r>
            <a:r>
              <a:rPr lang="ro-RO" dirty="0">
                <a:latin typeface="Georgia Pro Cond Light (Headings)"/>
              </a:rPr>
              <a:t> pentru </a:t>
            </a:r>
            <a:r>
              <a:rPr lang="ro-RO" dirty="0" err="1">
                <a:latin typeface="Georgia Pro Cond Light (Headings)"/>
              </a:rPr>
              <a:t>portarea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aplicaţiei</a:t>
            </a:r>
            <a:r>
              <a:rPr lang="ro-RO" dirty="0">
                <a:latin typeface="Georgia Pro Cond Light (Headings)"/>
              </a:rPr>
              <a:t> pe dispozitivele </a:t>
            </a:r>
            <a:r>
              <a:rPr lang="ro-RO" dirty="0" err="1">
                <a:latin typeface="Georgia Pro Cond Light (Headings)"/>
              </a:rPr>
              <a:t>iOS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Android.</a:t>
            </a:r>
            <a:endParaRPr lang="en-150" dirty="0">
              <a:latin typeface="Georgia Pro Cond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3542609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Conţinutul</a:t>
            </a:r>
            <a:r>
              <a:rPr lang="ro-RO" sz="4000" dirty="0">
                <a:solidFill>
                  <a:srgbClr val="FFFFFF"/>
                </a:solidFill>
              </a:rPr>
              <a:t> prezentării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Scopul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motivaţia</a:t>
            </a:r>
            <a:endParaRPr lang="ro-RO" dirty="0"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Fundamente teoretice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tehnice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Arthitectura</a:t>
            </a:r>
            <a:r>
              <a:rPr lang="ro-RO" dirty="0">
                <a:latin typeface="Georgia Pro Cond Light (Headings)"/>
              </a:rPr>
              <a:t> sistemului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Proiectarea sistemului de gestiune a arborelui genealogic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Funcţionalităţi</a:t>
            </a:r>
            <a:r>
              <a:rPr lang="ro-RO" dirty="0">
                <a:latin typeface="Georgia Pro Cond Light (Headings)"/>
              </a:rPr>
              <a:t> ale </a:t>
            </a:r>
            <a:r>
              <a:rPr lang="ro-RO" dirty="0" err="1">
                <a:latin typeface="Georgia Pro Cond Light (Headings)"/>
              </a:rPr>
              <a:t>aplicaţiei</a:t>
            </a:r>
            <a:endParaRPr lang="ro-RO" dirty="0"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Concluzii</a:t>
            </a:r>
          </a:p>
          <a:p>
            <a:pPr>
              <a:buFont typeface="Wingdings" panose="05000000000000000000" pitchFamily="2" charset="2"/>
              <a:buChar char="Ø"/>
            </a:pPr>
            <a:endParaRPr lang="en-150" dirty="0">
              <a:latin typeface="Georgia Pro Cond Light (Headings)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66162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Scopul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motivaţia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GeneTree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este o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PWA destinată în special stocării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gestionării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persoanele din arborele genealogic al utilizatorului.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Permite printre altele vizualizarea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relaţiilor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 rudenie sub formă de arbore.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Găsirea de noi rude, astfel extinde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cunoştinţele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rude.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Păstrează vie amintirea despre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strămoşi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B90A2-DB01-DBE3-6740-BA73966F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82" y="2170406"/>
            <a:ext cx="3294253" cy="24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88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Fundamente teoretice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tehnice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8"/>
            <a:ext cx="5977938" cy="36855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Tehnologii utilizate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C#, .NET, MySQL, Angular, Ionic, TypeScript, JavaScript, HTML, SCSS, Git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Şabloane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folosite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Repository, Unit of Work, Dependency Injection, Singleton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Pachete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NuGet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AutoMapper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AspNetCore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Swashbuckle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Pachete NPM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auth0/angular-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jwt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balkangraph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/familytree.js, @ionic/angular, @ionic/storage, leaflet,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ngx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-translate,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rxjs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Medii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dezvoltare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SSMS, VS 2019, VS Code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050" name="Picture 2" descr="Image result for C#">
            <a:extLst>
              <a:ext uri="{FF2B5EF4-FFF2-40B4-BE49-F238E27FC236}">
                <a16:creationId xmlns:a16="http://schemas.microsoft.com/office/drawing/2014/main" id="{B5088DC7-B3A3-0E18-FE97-594FD426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11" y="728231"/>
            <a:ext cx="743923" cy="7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ngular">
            <a:extLst>
              <a:ext uri="{FF2B5EF4-FFF2-40B4-BE49-F238E27FC236}">
                <a16:creationId xmlns:a16="http://schemas.microsoft.com/office/drawing/2014/main" id="{365607B2-F409-6630-8B56-25AD19C5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39" y="324549"/>
            <a:ext cx="920403" cy="9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SP.NET MVC">
            <a:extLst>
              <a:ext uri="{FF2B5EF4-FFF2-40B4-BE49-F238E27FC236}">
                <a16:creationId xmlns:a16="http://schemas.microsoft.com/office/drawing/2014/main" id="{6B1354D9-787C-E11C-5183-2B03955B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840" y="1976431"/>
            <a:ext cx="18954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ysql">
            <a:extLst>
              <a:ext uri="{FF2B5EF4-FFF2-40B4-BE49-F238E27FC236}">
                <a16:creationId xmlns:a16="http://schemas.microsoft.com/office/drawing/2014/main" id="{0C95DD16-68E6-7A6C-ABAA-6AC0D66D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16" y="1569500"/>
            <a:ext cx="1099492" cy="7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ionic">
            <a:extLst>
              <a:ext uri="{FF2B5EF4-FFF2-40B4-BE49-F238E27FC236}">
                <a16:creationId xmlns:a16="http://schemas.microsoft.com/office/drawing/2014/main" id="{7D4CEB23-6AF1-A304-F7B1-636DC539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42" y="5326598"/>
            <a:ext cx="864021" cy="86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it">
            <a:extLst>
              <a:ext uri="{FF2B5EF4-FFF2-40B4-BE49-F238E27FC236}">
                <a16:creationId xmlns:a16="http://schemas.microsoft.com/office/drawing/2014/main" id="{170FDFFA-EAC5-20E2-950D-456F71E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699" y="3974965"/>
            <a:ext cx="1234993" cy="5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ypeScript Tutorial">
            <a:extLst>
              <a:ext uri="{FF2B5EF4-FFF2-40B4-BE49-F238E27FC236}">
                <a16:creationId xmlns:a16="http://schemas.microsoft.com/office/drawing/2014/main" id="{31B72338-E56F-800C-D825-1F3E2CF5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16" y="2935591"/>
            <a:ext cx="743923" cy="7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ML - Wikipedia">
            <a:extLst>
              <a:ext uri="{FF2B5EF4-FFF2-40B4-BE49-F238E27FC236}">
                <a16:creationId xmlns:a16="http://schemas.microsoft.com/office/drawing/2014/main" id="{ABFB6291-8E02-F806-CB8A-C1F16A87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45" y="3854444"/>
            <a:ext cx="862019" cy="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scading Style Sheets - Wikipedia">
            <a:extLst>
              <a:ext uri="{FF2B5EF4-FFF2-40B4-BE49-F238E27FC236}">
                <a16:creationId xmlns:a16="http://schemas.microsoft.com/office/drawing/2014/main" id="{383D4E4A-5961-E1A3-CE48-6FD73596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689" y="5671432"/>
            <a:ext cx="610194" cy="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C07A9CBE-148D-A11B-C3D4-1193B0BB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04" y="4716463"/>
            <a:ext cx="1331485" cy="7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471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FB995C-1FB8-E945-71B6-D1C76A73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2616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Arhitectura sistemului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 descr="SmartArt graphic">
            <a:extLst>
              <a:ext uri="{FF2B5EF4-FFF2-40B4-BE49-F238E27FC236}">
                <a16:creationId xmlns:a16="http://schemas.microsoft.com/office/drawing/2014/main" id="{E4C546F0-EA81-1224-216C-DAFA034DB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791702"/>
              </p:ext>
            </p:extLst>
          </p:nvPr>
        </p:nvGraphicFramePr>
        <p:xfrm>
          <a:off x="571752" y="2808984"/>
          <a:ext cx="3005462" cy="318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2" descr="Introduction To Building ASP.NET Core And Angular Web Application">
            <a:extLst>
              <a:ext uri="{FF2B5EF4-FFF2-40B4-BE49-F238E27FC236}">
                <a16:creationId xmlns:a16="http://schemas.microsoft.com/office/drawing/2014/main" id="{9E7F9ED7-320B-684C-A7AE-FE2D4E8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83" y="2152873"/>
            <a:ext cx="7913967" cy="25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748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ABB5617-BFB0-ACCC-661F-484D447E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92" y="167936"/>
            <a:ext cx="10979615" cy="609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E4C0065-29A8-7ACA-4A05-EBFD0F3D0FCE}"/>
              </a:ext>
            </a:extLst>
          </p:cNvPr>
          <p:cNvSpPr txBox="1">
            <a:spLocks/>
          </p:cNvSpPr>
          <p:nvPr/>
        </p:nvSpPr>
        <p:spPr>
          <a:xfrm>
            <a:off x="273294" y="6391275"/>
            <a:ext cx="6527555" cy="4667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Structura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bazei</a:t>
            </a:r>
            <a:r>
              <a:rPr lang="en-US" sz="2800" dirty="0">
                <a:solidFill>
                  <a:srgbClr val="FFFFFF"/>
                </a:solidFill>
              </a:rPr>
              <a:t> de date</a:t>
            </a:r>
            <a:endParaRPr lang="en-150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262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74698D9-8304-4692-3C09-3058840F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Informaţii</a:t>
            </a:r>
            <a:r>
              <a:rPr lang="ro-RO" sz="4000" dirty="0">
                <a:solidFill>
                  <a:srgbClr val="FFFFFF"/>
                </a:solidFill>
              </a:rPr>
              <a:t> despre rude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B9E83AF-AE08-9AD9-1942-E00B914C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permite adăugarea 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despre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rude, c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ât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legăturile de paternitate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maternitate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căsătoriile dintre acestea.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417B1-4231-9662-155A-CAFF5367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7" y="1039047"/>
            <a:ext cx="7792822" cy="47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90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BE41161-F2AC-236B-E106-BDE3D3F9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Vizualizarea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arborelui</a:t>
            </a:r>
            <a:r>
              <a:rPr lang="en-US" sz="4000" dirty="0">
                <a:solidFill>
                  <a:srgbClr val="FFFFFF"/>
                </a:solidFill>
              </a:rPr>
              <a:t> genealogic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936869-3D98-D74E-CF9A-F21F3758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Func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ţionalitatea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cea mai importantă 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Permite vizualizarea persoanelor sub formă de arbore.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Accesibilitate la mai multe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acestea.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3" name="Picture 2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83BD49-50A0-E317-3799-823A6BAEA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24"/>
          <a:stretch/>
        </p:blipFill>
        <p:spPr>
          <a:xfrm>
            <a:off x="4115055" y="594837"/>
            <a:ext cx="7986749" cy="53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53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Calendar pentru evenimente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>
                <a:solidFill>
                  <a:srgbClr val="FFFFFF"/>
                </a:solidFill>
                <a:latin typeface="+mj-lt"/>
              </a:rPr>
              <a:t>Calendarul permite utilizatorului să vadă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informaţii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despre aniversări despre nuntă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despre zilele de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naştere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din orice lună sau an.</a:t>
            </a: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CF9A1-7D17-0EA0-8AFF-2E337F8D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72"/>
          <a:stretch/>
        </p:blipFill>
        <p:spPr>
          <a:xfrm>
            <a:off x="4742017" y="1127476"/>
            <a:ext cx="6798082" cy="46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41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{5C07F98D-E44D-49CD-887A-620B80E89AC4}tf11437505_win32</Template>
  <TotalTime>384</TotalTime>
  <Words>499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Georgia Pro Cond Light</vt:lpstr>
      <vt:lpstr>Georgia Pro Cond Light (Headings)</vt:lpstr>
      <vt:lpstr>Speak Pro</vt:lpstr>
      <vt:lpstr>Wingdings</vt:lpstr>
      <vt:lpstr>RetrospectVTI</vt:lpstr>
      <vt:lpstr>Aplicaţie pentru gestionarea unui arbore genealogic</vt:lpstr>
      <vt:lpstr>Conţinutul prezentării</vt:lpstr>
      <vt:lpstr>Scopul şi motivaţia</vt:lpstr>
      <vt:lpstr>Fundamente teoretice şi tehnice</vt:lpstr>
      <vt:lpstr>Arhitectura sistemului</vt:lpstr>
      <vt:lpstr>PowerPoint Presentation</vt:lpstr>
      <vt:lpstr>Informaţii despre rude</vt:lpstr>
      <vt:lpstr>Vizualizarea arborelui genealogic</vt:lpstr>
      <vt:lpstr>Calendar pentru evenimente</vt:lpstr>
      <vt:lpstr>Adăugare rude</vt:lpstr>
      <vt:lpstr>Localizarea rudelor pe hartă</vt:lpstr>
      <vt:lpstr>Suport prin e-mail</vt:lpstr>
      <vt:lpstr>Preferinţe, accesibilitate şi receptivitate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DR?GHICI A.M. BOGDAN</dc:creator>
  <cp:lastModifiedBy>DR?GHICI A.M. BOGDAN</cp:lastModifiedBy>
  <cp:revision>13</cp:revision>
  <dcterms:created xsi:type="dcterms:W3CDTF">2022-06-28T17:59:42Z</dcterms:created>
  <dcterms:modified xsi:type="dcterms:W3CDTF">2022-07-04T08:56:55Z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